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8" r:id="rId2"/>
    <p:sldId id="281" r:id="rId3"/>
    <p:sldId id="257" r:id="rId4"/>
    <p:sldId id="259" r:id="rId5"/>
    <p:sldId id="260" r:id="rId6"/>
    <p:sldId id="272" r:id="rId7"/>
    <p:sldId id="283" r:id="rId8"/>
    <p:sldId id="262" r:id="rId9"/>
    <p:sldId id="261" r:id="rId10"/>
    <p:sldId id="263" r:id="rId11"/>
    <p:sldId id="274" r:id="rId12"/>
    <p:sldId id="277" r:id="rId13"/>
    <p:sldId id="264" r:id="rId14"/>
    <p:sldId id="284" r:id="rId15"/>
    <p:sldId id="265" r:id="rId16"/>
    <p:sldId id="276" r:id="rId17"/>
    <p:sldId id="285" r:id="rId18"/>
    <p:sldId id="266" r:id="rId19"/>
    <p:sldId id="282" r:id="rId20"/>
    <p:sldId id="267" r:id="rId21"/>
    <p:sldId id="268" r:id="rId22"/>
    <p:sldId id="278" r:id="rId23"/>
    <p:sldId id="269" r:id="rId24"/>
    <p:sldId id="271" r:id="rId25"/>
    <p:sldId id="270" r:id="rId26"/>
    <p:sldId id="273" r:id="rId27"/>
    <p:sldId id="286" r:id="rId28"/>
    <p:sldId id="275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29" y="-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5B47A-39C7-4793-A2C1-50DB27DD77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6ACF2-298E-4E31-8631-3D03FF0F7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8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6ACF2-298E-4E31-8631-3D03FF0F73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7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97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2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4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96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3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3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2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9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39EE8-553B-4431-A553-01532537922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83DAA-1785-43A1-B3C2-5E7629E3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15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tif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tif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8/08/20/opencv-text-detection-east-text-detector/" TargetMode="External"/><Relationship Id="rId2" Type="http://schemas.openxmlformats.org/officeDocument/2006/relationships/hyperlink" Target="http://par.cse.nsysu.edu.tw/~algo/paper/paper16/B2_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ayoungprogrammer.com/2013/01/equation-ocr-part-2-training-characters.html/" TargetMode="External"/><Relationship Id="rId4" Type="http://schemas.openxmlformats.org/officeDocument/2006/relationships/hyperlink" Target="https://www.pyimagesearch.com/2017/02/20/text-skew-correction-opencv-pyth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9DD373-C68B-43D7-9E25-F5F3A58A4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0" y="1366717"/>
            <a:ext cx="6682740" cy="1655762"/>
          </a:xfrm>
        </p:spPr>
        <p:txBody>
          <a:bodyPr>
            <a:normAutofit/>
          </a:bodyPr>
          <a:lstStyle/>
          <a:p>
            <a:r>
              <a:rPr lang="en-US" sz="4000" dirty="0"/>
              <a:t>Math Expression Recognition</a:t>
            </a:r>
          </a:p>
          <a:p>
            <a:r>
              <a:rPr lang="en-US" sz="4000" dirty="0"/>
              <a:t>(MER)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7783A-927B-471D-AE55-76D8C5C54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93" y="1122363"/>
            <a:ext cx="3533378" cy="4807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ACD3C-2D44-49A1-A13A-E02966FE0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820" y="4905442"/>
            <a:ext cx="3924300" cy="895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0D9BB0-1E00-4302-A5A5-F18618594E0D}"/>
              </a:ext>
            </a:extLst>
          </p:cNvPr>
          <p:cNvSpPr txBox="1"/>
          <p:nvPr/>
        </p:nvSpPr>
        <p:spPr>
          <a:xfrm>
            <a:off x="6631289" y="3420023"/>
            <a:ext cx="3844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Special Topics in Robot Vision</a:t>
            </a:r>
          </a:p>
          <a:p>
            <a:pPr algn="ctr"/>
            <a:r>
              <a:rPr lang="en-US" sz="2400" dirty="0"/>
              <a:t>May 6, 2020</a:t>
            </a:r>
          </a:p>
        </p:txBody>
      </p:sp>
    </p:spTree>
    <p:extLst>
      <p:ext uri="{BB962C8B-B14F-4D97-AF65-F5344CB8AC3E}">
        <p14:creationId xmlns:p14="http://schemas.microsoft.com/office/powerpoint/2010/main" val="3081875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F202-FDCF-4620-9AF3-965D55E9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297" y="5455285"/>
            <a:ext cx="5282811" cy="854075"/>
          </a:xfrm>
        </p:spPr>
        <p:txBody>
          <a:bodyPr>
            <a:normAutofit/>
          </a:bodyPr>
          <a:lstStyle/>
          <a:p>
            <a:r>
              <a:rPr lang="en-US" sz="2400" dirty="0"/>
              <a:t>Final input image: pre-cropped equation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1AB9F5-EFFA-4858-8F75-A3E09B7D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6" y="929116"/>
            <a:ext cx="4959914" cy="2394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E9356E-AF1F-4CA5-A109-E28B7DA6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73" y="2921644"/>
            <a:ext cx="5029141" cy="22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45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BACE-D7BB-4E3E-A75C-0ADD0DD6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retrospect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C3C52-1D2C-469A-8220-E57DCFDFB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4" y="1584008"/>
            <a:ext cx="6019986" cy="44829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2AE324-C6B5-4C2D-9EB0-D8F31154CCF7}"/>
              </a:ext>
            </a:extLst>
          </p:cNvPr>
          <p:cNvSpPr txBox="1">
            <a:spLocks/>
          </p:cNvSpPr>
          <p:nvPr/>
        </p:nvSpPr>
        <p:spPr>
          <a:xfrm>
            <a:off x="6606540" y="2256089"/>
            <a:ext cx="3977640" cy="2201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 probably could’ve implemented something that took advantage of lines and spacing, huh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(like a horizontal line scan to find empty spaces between problems to separate them, or merge bounding boxes by horizontal distance)</a:t>
            </a:r>
          </a:p>
        </p:txBody>
      </p:sp>
    </p:spTree>
    <p:extLst>
      <p:ext uri="{BB962C8B-B14F-4D97-AF65-F5344CB8AC3E}">
        <p14:creationId xmlns:p14="http://schemas.microsoft.com/office/powerpoint/2010/main" val="98303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9C6A-0A29-4AAA-B703-975BFEC4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00EAB6-4A9E-48A6-A07B-56F0D7AFC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21714" r="27101" b="18423"/>
          <a:stretch/>
        </p:blipFill>
        <p:spPr>
          <a:xfrm>
            <a:off x="5648325" y="365125"/>
            <a:ext cx="5486400" cy="204978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943F3-5DC1-4B28-82F2-3800598A3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9" r="56221"/>
          <a:stretch/>
        </p:blipFill>
        <p:spPr>
          <a:xfrm>
            <a:off x="1247775" y="2655941"/>
            <a:ext cx="2819400" cy="38369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54DBBB-250C-41EB-BD7B-42E635348DA4}"/>
              </a:ext>
            </a:extLst>
          </p:cNvPr>
          <p:cNvSpPr txBox="1">
            <a:spLocks/>
          </p:cNvSpPr>
          <p:nvPr/>
        </p:nvSpPr>
        <p:spPr>
          <a:xfrm>
            <a:off x="4684395" y="3819393"/>
            <a:ext cx="586740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Making the bite-sized chunk easier to read for the computer</a:t>
            </a:r>
          </a:p>
        </p:txBody>
      </p:sp>
    </p:spTree>
    <p:extLst>
      <p:ext uri="{BB962C8B-B14F-4D97-AF65-F5344CB8AC3E}">
        <p14:creationId xmlns:p14="http://schemas.microsoft.com/office/powerpoint/2010/main" val="105937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960E-251A-4E0C-9DCF-98A0124C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Pre-processing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18DE3-1644-43F1-B864-BD238A2C5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3" y="1623060"/>
            <a:ext cx="3151511" cy="1402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07ADA-D45D-42B4-8A49-95D5D25A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91" y="2946108"/>
            <a:ext cx="3640355" cy="1773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50F7A-6FE7-4115-BD35-BE1D7890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4719614"/>
            <a:ext cx="3581400" cy="1744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DD10C-7B5D-4219-B49A-EEF8BA4DCC65}"/>
              </a:ext>
            </a:extLst>
          </p:cNvPr>
          <p:cNvSpPr txBox="1"/>
          <p:nvPr/>
        </p:nvSpPr>
        <p:spPr>
          <a:xfrm>
            <a:off x="3589020" y="2110872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30A2A-94B5-4CA0-8AE4-EE0ACC93348D}"/>
              </a:ext>
            </a:extLst>
          </p:cNvPr>
          <p:cNvSpPr txBox="1"/>
          <p:nvPr/>
        </p:nvSpPr>
        <p:spPr>
          <a:xfrm>
            <a:off x="6694952" y="3488972"/>
            <a:ext cx="5344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Grayscale, Gaussian Blur + Otsu Thresholding</a:t>
            </a:r>
          </a:p>
          <a:p>
            <a:r>
              <a:rPr lang="en-US" dirty="0"/>
              <a:t>(for ease of reading since it reduces each pixel to a binary value)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12EBA-CDAC-47FB-A206-E8C48CAFE3E2}"/>
              </a:ext>
            </a:extLst>
          </p:cNvPr>
          <p:cNvSpPr txBox="1"/>
          <p:nvPr/>
        </p:nvSpPr>
        <p:spPr>
          <a:xfrm>
            <a:off x="9433560" y="5287256"/>
            <a:ext cx="252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 Correction</a:t>
            </a:r>
          </a:p>
          <a:p>
            <a:r>
              <a:rPr lang="en-US" dirty="0"/>
              <a:t>(because tesseract bad at reading rotated characters)</a:t>
            </a:r>
          </a:p>
        </p:txBody>
      </p:sp>
    </p:spTree>
    <p:extLst>
      <p:ext uri="{BB962C8B-B14F-4D97-AF65-F5344CB8AC3E}">
        <p14:creationId xmlns:p14="http://schemas.microsoft.com/office/powerpoint/2010/main" val="155004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9C6A-0A29-4AAA-B703-975BFEC4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Extraction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00EAB6-4A9E-48A6-A07B-56F0D7AFC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21714" r="27101" b="18423"/>
          <a:stretch/>
        </p:blipFill>
        <p:spPr>
          <a:xfrm>
            <a:off x="5648325" y="365125"/>
            <a:ext cx="5486400" cy="204978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943F3-5DC1-4B28-82F2-3800598A3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8" r="35362"/>
          <a:stretch/>
        </p:blipFill>
        <p:spPr>
          <a:xfrm>
            <a:off x="1238250" y="1989191"/>
            <a:ext cx="2819400" cy="38369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54DBBB-250C-41EB-BD7B-42E635348DA4}"/>
              </a:ext>
            </a:extLst>
          </p:cNvPr>
          <p:cNvSpPr txBox="1">
            <a:spLocks/>
          </p:cNvSpPr>
          <p:nvPr/>
        </p:nvSpPr>
        <p:spPr>
          <a:xfrm>
            <a:off x="4684395" y="3819393"/>
            <a:ext cx="586740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Splitting the bite-sized chunks into </a:t>
            </a:r>
            <a:r>
              <a:rPr lang="en-US" sz="2400" dirty="0" err="1"/>
              <a:t>bitier</a:t>
            </a:r>
            <a:r>
              <a:rPr lang="en-US" sz="2400" dirty="0"/>
              <a:t>-sized chunks for character recognition</a:t>
            </a:r>
          </a:p>
        </p:txBody>
      </p:sp>
    </p:spTree>
    <p:extLst>
      <p:ext uri="{BB962C8B-B14F-4D97-AF65-F5344CB8AC3E}">
        <p14:creationId xmlns:p14="http://schemas.microsoft.com/office/powerpoint/2010/main" val="352575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1EAE-B083-43E2-92AE-0156AA5C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E653F-7F7A-48B8-BCF1-9D254931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1579489"/>
            <a:ext cx="5212080" cy="2539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C32DC-09DE-4467-B1A5-AC389EBB9D2D}"/>
              </a:ext>
            </a:extLst>
          </p:cNvPr>
          <p:cNvSpPr txBox="1"/>
          <p:nvPr/>
        </p:nvSpPr>
        <p:spPr>
          <a:xfrm>
            <a:off x="5737860" y="2350699"/>
            <a:ext cx="4282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Contours (artist’s rendition)</a:t>
            </a:r>
          </a:p>
          <a:p>
            <a:endParaRPr lang="en-US" dirty="0"/>
          </a:p>
          <a:p>
            <a:r>
              <a:rPr lang="en-US" dirty="0"/>
              <a:t>filter out contours that are too small (noise)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74331-4A61-4161-8258-2F72452BA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t="1231" r="54342" b="28500"/>
          <a:stretch/>
        </p:blipFill>
        <p:spPr>
          <a:xfrm>
            <a:off x="2261235" y="4118707"/>
            <a:ext cx="4088130" cy="2605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CAEFD6-6DA5-4342-9F87-B62BF3B428DA}"/>
              </a:ext>
            </a:extLst>
          </p:cNvPr>
          <p:cNvSpPr txBox="1"/>
          <p:nvPr/>
        </p:nvSpPr>
        <p:spPr>
          <a:xfrm>
            <a:off x="6627495" y="5084618"/>
            <a:ext cx="4610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Boxes</a:t>
            </a:r>
          </a:p>
          <a:p>
            <a:r>
              <a:rPr lang="en-US" dirty="0"/>
              <a:t>(since an equals sign is two parts, it gets </a:t>
            </a:r>
          </a:p>
          <a:p>
            <a:r>
              <a:rPr lang="en-US" dirty="0"/>
              <a:t>two bounding boxes, which needs to be fixed –</a:t>
            </a:r>
          </a:p>
          <a:p>
            <a:r>
              <a:rPr lang="en-US" dirty="0"/>
              <a:t>more on that later)</a:t>
            </a:r>
          </a:p>
        </p:txBody>
      </p:sp>
    </p:spTree>
    <p:extLst>
      <p:ext uri="{BB962C8B-B14F-4D97-AF65-F5344CB8AC3E}">
        <p14:creationId xmlns:p14="http://schemas.microsoft.com/office/powerpoint/2010/main" val="363616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CACC-5FAB-4646-9763-B21BB7A2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31BD6-BEE7-4975-A476-C7438EB31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22" y="3685222"/>
            <a:ext cx="1057275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60A8C-F94B-42C0-A95E-1CFFF3E87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7" y="2380297"/>
            <a:ext cx="962025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10C49-C1B9-49D4-AC8C-216C4892E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72" y="1401128"/>
            <a:ext cx="1543050" cy="145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873F7A-32D0-4945-9FF9-3283D31B2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74" y="2751772"/>
            <a:ext cx="1228725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BF1137-AB40-4541-A835-B206871A0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32" y="3323272"/>
            <a:ext cx="1476375" cy="23907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3A9B289-75DF-4A85-8E9B-3D6BE88F2CDB}"/>
              </a:ext>
            </a:extLst>
          </p:cNvPr>
          <p:cNvSpPr txBox="1">
            <a:spLocks/>
          </p:cNvSpPr>
          <p:nvPr/>
        </p:nvSpPr>
        <p:spPr>
          <a:xfrm>
            <a:off x="7081836" y="4258629"/>
            <a:ext cx="4010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Easily extractable</a:t>
            </a:r>
          </a:p>
          <a:p>
            <a:r>
              <a:rPr lang="en-US" sz="2000" dirty="0"/>
              <a:t>math symbols using bounding boxes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894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FCACC-5FAB-4646-9763-B21BB7A2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…Most of the 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3A9B289-75DF-4A85-8E9B-3D6BE88F2CDB}"/>
              </a:ext>
            </a:extLst>
          </p:cNvPr>
          <p:cNvSpPr txBox="1">
            <a:spLocks/>
          </p:cNvSpPr>
          <p:nvPr/>
        </p:nvSpPr>
        <p:spPr>
          <a:xfrm>
            <a:off x="8596311" y="2766218"/>
            <a:ext cx="23193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One of my images was shadowy and this happened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0A4C6-D109-4A7C-A29A-415F6D6C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928812"/>
            <a:ext cx="74580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6DADE-88DE-47A7-9C72-36544229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44146"/>
            <a:ext cx="10515600" cy="1789430"/>
          </a:xfrm>
        </p:spPr>
        <p:txBody>
          <a:bodyPr/>
          <a:lstStyle/>
          <a:p>
            <a:r>
              <a:rPr lang="en-US" dirty="0"/>
              <a:t>OCR (Optical character recognition)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E2D5E-6EDB-4BE5-981C-329FC2AC8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1" y="1999801"/>
            <a:ext cx="5534024" cy="2450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C116F-888A-4EE8-8338-6AA82B1FF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66" t="248" r="11854" b="-248"/>
          <a:stretch/>
        </p:blipFill>
        <p:spPr>
          <a:xfrm>
            <a:off x="523875" y="2532116"/>
            <a:ext cx="2819400" cy="38369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9781C-4319-45BB-8E0D-DE7742FE7535}"/>
              </a:ext>
            </a:extLst>
          </p:cNvPr>
          <p:cNvSpPr txBox="1">
            <a:spLocks/>
          </p:cNvSpPr>
          <p:nvPr/>
        </p:nvSpPr>
        <p:spPr>
          <a:xfrm>
            <a:off x="3970020" y="5467218"/>
            <a:ext cx="586740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Reads the </a:t>
            </a:r>
            <a:r>
              <a:rPr lang="en-US" sz="2400" dirty="0" err="1"/>
              <a:t>bitier</a:t>
            </a:r>
            <a:r>
              <a:rPr lang="en-US" sz="2400" dirty="0"/>
              <a:t>-sized chunks into strings</a:t>
            </a:r>
          </a:p>
        </p:txBody>
      </p:sp>
    </p:spTree>
    <p:extLst>
      <p:ext uri="{BB962C8B-B14F-4D97-AF65-F5344CB8AC3E}">
        <p14:creationId xmlns:p14="http://schemas.microsoft.com/office/powerpoint/2010/main" val="2669644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FCF4-3E41-47FA-ADB2-8370589E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Tesseract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743D2-1222-4EB5-87A9-A3EAAF8E0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Takes arguments through the command line to process images</a:t>
            </a:r>
          </a:p>
          <a:p>
            <a:pPr marL="0" indent="0">
              <a:buNone/>
            </a:pPr>
            <a:r>
              <a:rPr lang="en-US" dirty="0"/>
              <a:t>Multiple modes of input</a:t>
            </a:r>
          </a:p>
          <a:p>
            <a:pPr marL="0" indent="0">
              <a:buNone/>
            </a:pPr>
            <a:r>
              <a:rPr lang="en-US" dirty="0"/>
              <a:t>(for max accuracy, we use the single character mode to process one character at a time)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297AC-C7EB-4D44-956C-A8D67EE1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4070202"/>
            <a:ext cx="5876925" cy="23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1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735-35DC-4323-8512-086E5EEB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MER?????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0D620-EFC6-4A75-98F6-E59D24530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string from image</a:t>
            </a:r>
          </a:p>
          <a:p>
            <a:pPr lvl="1"/>
            <a:r>
              <a:rPr lang="en-US" dirty="0"/>
              <a:t>(but it’s math)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CD627-57DB-446E-9236-3EBEEC73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4150"/>
            <a:ext cx="99822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25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F51CA9-9FAA-4082-A627-C3892B5E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777240" y="1500038"/>
            <a:ext cx="10515600" cy="192896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8C3452-6954-4787-8AE5-2858C3AF1E26}"/>
              </a:ext>
            </a:extLst>
          </p:cNvPr>
          <p:cNvSpPr txBox="1">
            <a:spLocks/>
          </p:cNvSpPr>
          <p:nvPr/>
        </p:nvSpPr>
        <p:spPr>
          <a:xfrm>
            <a:off x="2743200" y="5927176"/>
            <a:ext cx="586740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Default tesseract doing an awful job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0B4CC9-9C2D-47DA-ACCE-7F7F47946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t="68856" r="78090"/>
          <a:stretch/>
        </p:blipFill>
        <p:spPr>
          <a:xfrm>
            <a:off x="3223260" y="3343548"/>
            <a:ext cx="2872740" cy="26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872E-C72E-42B0-B02C-DAA16816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your Tesseract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44656-1D78-4D92-8188-B48D70650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6703" y="1805464"/>
            <a:ext cx="3348990" cy="2511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EF5D4-F157-40B6-96F8-BB37BE90F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" y="3375660"/>
            <a:ext cx="2203982" cy="2313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468E1E-9A61-4404-B957-15152ED05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29" y="1917904"/>
            <a:ext cx="1973113" cy="151109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A6A829C-489B-4C5F-AD51-76E4C3B70985}"/>
              </a:ext>
            </a:extLst>
          </p:cNvPr>
          <p:cNvSpPr/>
          <p:nvPr/>
        </p:nvSpPr>
        <p:spPr>
          <a:xfrm>
            <a:off x="3362208" y="3604997"/>
            <a:ext cx="1052519" cy="350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070D98-DFF3-4BB7-9487-50C67AC2F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64" y="1442606"/>
            <a:ext cx="2951480" cy="4427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41B76E6-8292-400F-8CF6-F547B37D9068}"/>
              </a:ext>
            </a:extLst>
          </p:cNvPr>
          <p:cNvSpPr/>
          <p:nvPr/>
        </p:nvSpPr>
        <p:spPr>
          <a:xfrm>
            <a:off x="7764894" y="3480956"/>
            <a:ext cx="816541" cy="350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23D4D0-73FF-49F2-916F-AEEB0510EF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961"/>
          <a:stretch/>
        </p:blipFill>
        <p:spPr>
          <a:xfrm>
            <a:off x="8831085" y="2068334"/>
            <a:ext cx="2951480" cy="282524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893217-1E5A-4D06-9366-F95B1407C9AE}"/>
              </a:ext>
            </a:extLst>
          </p:cNvPr>
          <p:cNvSpPr txBox="1">
            <a:spLocks/>
          </p:cNvSpPr>
          <p:nvPr/>
        </p:nvSpPr>
        <p:spPr>
          <a:xfrm>
            <a:off x="310645" y="5742606"/>
            <a:ext cx="287274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Take multiple pictures for training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79C305C-DB4A-4587-A465-6F3FB64BC368}"/>
              </a:ext>
            </a:extLst>
          </p:cNvPr>
          <p:cNvSpPr txBox="1">
            <a:spLocks/>
          </p:cNvSpPr>
          <p:nvPr/>
        </p:nvSpPr>
        <p:spPr>
          <a:xfrm>
            <a:off x="4454006" y="5982644"/>
            <a:ext cx="287274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Generate training files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80762F1-A3F8-40C8-8DA4-D604A68D0AFC}"/>
              </a:ext>
            </a:extLst>
          </p:cNvPr>
          <p:cNvSpPr txBox="1">
            <a:spLocks/>
          </p:cNvSpPr>
          <p:nvPr/>
        </p:nvSpPr>
        <p:spPr>
          <a:xfrm>
            <a:off x="8870455" y="5742606"/>
            <a:ext cx="287274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Train the neural net</a:t>
            </a:r>
          </a:p>
        </p:txBody>
      </p:sp>
    </p:spTree>
    <p:extLst>
      <p:ext uri="{BB962C8B-B14F-4D97-AF65-F5344CB8AC3E}">
        <p14:creationId xmlns:p14="http://schemas.microsoft.com/office/powerpoint/2010/main" val="81305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872E-C72E-42B0-B02C-DAA16816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your Tesseract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44656-1D78-4D92-8188-B48D70650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6703" y="1805464"/>
            <a:ext cx="3348990" cy="2511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EF5D4-F157-40B6-96F8-BB37BE90F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" y="3375660"/>
            <a:ext cx="2203982" cy="2313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468E1E-9A61-4404-B957-15152ED05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29" y="1917904"/>
            <a:ext cx="1973113" cy="151109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A6A829C-489B-4C5F-AD51-76E4C3B70985}"/>
              </a:ext>
            </a:extLst>
          </p:cNvPr>
          <p:cNvSpPr/>
          <p:nvPr/>
        </p:nvSpPr>
        <p:spPr>
          <a:xfrm>
            <a:off x="3362208" y="3604997"/>
            <a:ext cx="1052519" cy="350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070D98-DFF3-4BB7-9487-50C67AC2F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64" y="1442606"/>
            <a:ext cx="2951480" cy="4427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41B76E6-8292-400F-8CF6-F547B37D9068}"/>
              </a:ext>
            </a:extLst>
          </p:cNvPr>
          <p:cNvSpPr/>
          <p:nvPr/>
        </p:nvSpPr>
        <p:spPr>
          <a:xfrm>
            <a:off x="7764894" y="3480956"/>
            <a:ext cx="816541" cy="350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23D4D0-73FF-49F2-916F-AEEB0510EF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961"/>
          <a:stretch/>
        </p:blipFill>
        <p:spPr>
          <a:xfrm>
            <a:off x="8831085" y="2068334"/>
            <a:ext cx="2951480" cy="282524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893217-1E5A-4D06-9366-F95B1407C9AE}"/>
              </a:ext>
            </a:extLst>
          </p:cNvPr>
          <p:cNvSpPr txBox="1">
            <a:spLocks/>
          </p:cNvSpPr>
          <p:nvPr/>
        </p:nvSpPr>
        <p:spPr>
          <a:xfrm>
            <a:off x="310645" y="5742606"/>
            <a:ext cx="287274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Take multiple pictures for training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79C305C-DB4A-4587-A465-6F3FB64BC368}"/>
              </a:ext>
            </a:extLst>
          </p:cNvPr>
          <p:cNvSpPr txBox="1">
            <a:spLocks/>
          </p:cNvSpPr>
          <p:nvPr/>
        </p:nvSpPr>
        <p:spPr>
          <a:xfrm>
            <a:off x="4454006" y="5982644"/>
            <a:ext cx="287274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Generate training files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80762F1-A3F8-40C8-8DA4-D604A68D0AFC}"/>
              </a:ext>
            </a:extLst>
          </p:cNvPr>
          <p:cNvSpPr txBox="1">
            <a:spLocks/>
          </p:cNvSpPr>
          <p:nvPr/>
        </p:nvSpPr>
        <p:spPr>
          <a:xfrm>
            <a:off x="8870455" y="5742606"/>
            <a:ext cx="287274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Train the neural net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678EF-E321-4750-8FF3-0BF0E4735A23}"/>
              </a:ext>
            </a:extLst>
          </p:cNvPr>
          <p:cNvSpPr txBox="1"/>
          <p:nvPr/>
        </p:nvSpPr>
        <p:spPr>
          <a:xfrm rot="21273245">
            <a:off x="2153164" y="3800842"/>
            <a:ext cx="7474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b="1" dirty="0">
                <a:solidFill>
                  <a:srgbClr val="FF0000"/>
                </a:solidFill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373818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78C3452-6954-4787-8AE5-2858C3AF1E26}"/>
              </a:ext>
            </a:extLst>
          </p:cNvPr>
          <p:cNvSpPr txBox="1">
            <a:spLocks/>
          </p:cNvSpPr>
          <p:nvPr/>
        </p:nvSpPr>
        <p:spPr>
          <a:xfrm>
            <a:off x="2743200" y="5927176"/>
            <a:ext cx="586740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Retrained Tesseract doing a better job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9A06A-D3B9-4D43-9592-6438288FA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48"/>
          <a:stretch/>
        </p:blipFill>
        <p:spPr>
          <a:xfrm>
            <a:off x="1055112" y="283136"/>
            <a:ext cx="10569455" cy="3039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8B0D2A-4A5A-4095-A1B0-B90A1B4E9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8" t="76261" r="71989"/>
          <a:stretch/>
        </p:blipFill>
        <p:spPr>
          <a:xfrm>
            <a:off x="3731313" y="3116580"/>
            <a:ext cx="3891173" cy="27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55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5F5C-E952-4B3A-8FDE-2B1FBF04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54175"/>
          </a:xfrm>
        </p:spPr>
        <p:txBody>
          <a:bodyPr/>
          <a:lstStyle/>
          <a:p>
            <a:r>
              <a:rPr lang="en-US" dirty="0"/>
              <a:t>Equal signs are basically two dashes on top of each other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2FCE7-7CCA-4DC7-A3BD-100FC155F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61" y="2353291"/>
            <a:ext cx="2591040" cy="120513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5855D5-4A50-43DE-81ED-D6DE907E1A46}"/>
              </a:ext>
            </a:extLst>
          </p:cNvPr>
          <p:cNvSpPr txBox="1">
            <a:spLocks/>
          </p:cNvSpPr>
          <p:nvPr/>
        </p:nvSpPr>
        <p:spPr>
          <a:xfrm>
            <a:off x="3314460" y="4003775"/>
            <a:ext cx="5322095" cy="500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(and yet tesseract can’t recognize them)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11A7D6-69B5-4FD1-BF07-FCCA847BD42E}"/>
              </a:ext>
            </a:extLst>
          </p:cNvPr>
          <p:cNvSpPr txBox="1">
            <a:spLocks/>
          </p:cNvSpPr>
          <p:nvPr/>
        </p:nvSpPr>
        <p:spPr>
          <a:xfrm>
            <a:off x="3097410" y="4838701"/>
            <a:ext cx="6530580" cy="1123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…So check for equals signs while iterating through bounding boxes and handle it as a special case</a:t>
            </a:r>
          </a:p>
          <a:p>
            <a:endParaRPr lang="en-US" sz="2400" dirty="0"/>
          </a:p>
          <a:p>
            <a:r>
              <a:rPr lang="en-US" sz="2400" dirty="0"/>
              <a:t>(this is also why I left out division signs for now)</a:t>
            </a:r>
          </a:p>
        </p:txBody>
      </p:sp>
    </p:spTree>
    <p:extLst>
      <p:ext uri="{BB962C8B-B14F-4D97-AF65-F5344CB8AC3E}">
        <p14:creationId xmlns:p14="http://schemas.microsoft.com/office/powerpoint/2010/main" val="1948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78C3452-6954-4787-8AE5-2858C3AF1E26}"/>
              </a:ext>
            </a:extLst>
          </p:cNvPr>
          <p:cNvSpPr txBox="1">
            <a:spLocks/>
          </p:cNvSpPr>
          <p:nvPr/>
        </p:nvSpPr>
        <p:spPr>
          <a:xfrm>
            <a:off x="2743200" y="5927176"/>
            <a:ext cx="586740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Tesseract doing an even better job with pre-processed equal signs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46136-78B7-4E8B-9F2C-9B172F56C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47"/>
          <a:stretch/>
        </p:blipFill>
        <p:spPr>
          <a:xfrm>
            <a:off x="300226" y="722493"/>
            <a:ext cx="11781541" cy="3125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FDE86-6FDC-411D-BE29-B23E45C3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7" t="83255" r="74931"/>
          <a:stretch/>
        </p:blipFill>
        <p:spPr>
          <a:xfrm>
            <a:off x="3352799" y="3703320"/>
            <a:ext cx="3605349" cy="208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0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3C10-20D2-4949-8213-06C4D9DA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" y="67945"/>
            <a:ext cx="10515600" cy="1325563"/>
          </a:xfrm>
        </p:spPr>
        <p:txBody>
          <a:bodyPr/>
          <a:lstStyle/>
          <a:p>
            <a:r>
              <a:rPr lang="en-US" dirty="0"/>
              <a:t>Voilà!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3E5AB-C0E5-41D9-9A9A-788A17DDF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684"/>
          <a:stretch/>
        </p:blipFill>
        <p:spPr>
          <a:xfrm>
            <a:off x="331542" y="1309688"/>
            <a:ext cx="11174657" cy="3033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100A8-553B-42D3-AFC9-E82AA98E3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4" t="75332" r="82714" b="-235"/>
          <a:stretch/>
        </p:blipFill>
        <p:spPr>
          <a:xfrm>
            <a:off x="4411979" y="3691945"/>
            <a:ext cx="1630681" cy="2191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3183CE-CC55-45A8-9370-56E7925C8A6E}"/>
              </a:ext>
            </a:extLst>
          </p:cNvPr>
          <p:cNvSpPr txBox="1"/>
          <p:nvPr/>
        </p:nvSpPr>
        <p:spPr>
          <a:xfrm>
            <a:off x="2058646" y="5883717"/>
            <a:ext cx="7825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(My intuition is that if this code does scan in an entire math worksheet, it should</a:t>
            </a:r>
          </a:p>
          <a:p>
            <a:r>
              <a:rPr lang="en-US" dirty="0"/>
              <a:t>be able to distinguish math problems from non-math problems and ignore them) </a:t>
            </a:r>
          </a:p>
        </p:txBody>
      </p:sp>
    </p:spTree>
    <p:extLst>
      <p:ext uri="{BB962C8B-B14F-4D97-AF65-F5344CB8AC3E}">
        <p14:creationId xmlns:p14="http://schemas.microsoft.com/office/powerpoint/2010/main" val="307334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7DDC-CEBE-4BB3-80B1-64BB7F5D9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207A-18E5-4E32-AC9E-6845DE3AD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Recognize more math symbols (</a:t>
            </a:r>
            <a:r>
              <a:rPr lang="en-US" dirty="0" err="1"/>
              <a:t>eg.</a:t>
            </a:r>
            <a:r>
              <a:rPr lang="en-US" dirty="0"/>
              <a:t> radicals, exponents)</a:t>
            </a:r>
          </a:p>
          <a:p>
            <a:r>
              <a:rPr lang="en-US" dirty="0"/>
              <a:t>Implement a better way to read off the worksheet</a:t>
            </a:r>
          </a:p>
          <a:p>
            <a:r>
              <a:rPr lang="en-US" dirty="0"/>
              <a:t>Filter math problems from non-math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3DEAC-9F46-4D1E-AA05-DB8B67F8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694" y="3542013"/>
            <a:ext cx="3962586" cy="29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62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E229-2051-41DB-906E-9E8D6048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 from this project and the course: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2C80-B164-42B1-B370-F404E310C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course:</a:t>
            </a:r>
          </a:p>
          <a:p>
            <a:pPr lvl="1"/>
            <a:r>
              <a:rPr lang="en-US" dirty="0"/>
              <a:t>In general, how to process images as numerical data</a:t>
            </a:r>
          </a:p>
          <a:p>
            <a:pPr lvl="2"/>
            <a:r>
              <a:rPr lang="en-US" dirty="0"/>
              <a:t>Matrices, color correction, perspective</a:t>
            </a:r>
          </a:p>
          <a:p>
            <a:pPr lvl="1"/>
            <a:r>
              <a:rPr lang="en-US" dirty="0"/>
              <a:t>the various applications of processing images</a:t>
            </a:r>
          </a:p>
          <a:p>
            <a:pPr lvl="2"/>
            <a:r>
              <a:rPr lang="en-US" dirty="0" err="1"/>
              <a:t>eg</a:t>
            </a:r>
            <a:r>
              <a:rPr lang="en-US" dirty="0"/>
              <a:t> tracking, 3D reconstructions</a:t>
            </a:r>
          </a:p>
          <a:p>
            <a:pPr lvl="1"/>
            <a:r>
              <a:rPr lang="en-US" dirty="0"/>
              <a:t>The Fundamental Matrix Song was a banger</a:t>
            </a:r>
          </a:p>
          <a:p>
            <a:r>
              <a:rPr lang="en-US" dirty="0"/>
              <a:t>From the project:</a:t>
            </a:r>
          </a:p>
          <a:p>
            <a:pPr lvl="1"/>
            <a:r>
              <a:rPr lang="en-US" dirty="0"/>
              <a:t>a lot of image processing is just applying math to arrays</a:t>
            </a:r>
          </a:p>
          <a:p>
            <a:pPr lvl="1"/>
            <a:r>
              <a:rPr lang="en-US" dirty="0"/>
              <a:t>Rectangles are powerful</a:t>
            </a:r>
          </a:p>
          <a:p>
            <a:pPr lvl="1"/>
            <a:r>
              <a:rPr lang="en-US" dirty="0"/>
              <a:t>Microsoft Visual Studio is annoying</a:t>
            </a:r>
          </a:p>
        </p:txBody>
      </p:sp>
    </p:spTree>
    <p:extLst>
      <p:ext uri="{BB962C8B-B14F-4D97-AF65-F5344CB8AC3E}">
        <p14:creationId xmlns:p14="http://schemas.microsoft.com/office/powerpoint/2010/main" val="2380948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625F-55FC-4C14-82B5-7303A9455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1" y="640079"/>
            <a:ext cx="10515600" cy="1674495"/>
          </a:xfrm>
        </p:spPr>
        <p:txBody>
          <a:bodyPr/>
          <a:lstStyle/>
          <a:p>
            <a:r>
              <a:rPr lang="en-US" dirty="0"/>
              <a:t>THANKUUUUUU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ED43B3-2DAC-4728-9A4E-3C4A53F6D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131373"/>
            <a:ext cx="5196840" cy="51607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E245D2-B60D-4205-849E-8EFFA5148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1198" y="3487138"/>
            <a:ext cx="952500" cy="18002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774B63-0DA4-4FCE-B92D-4877268A5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6443" y="2673694"/>
            <a:ext cx="940098" cy="12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9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8F5-BE5A-4D30-BF24-87417AE1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071"/>
            <a:ext cx="10515600" cy="1325563"/>
          </a:xfrm>
        </p:spPr>
        <p:txBody>
          <a:bodyPr/>
          <a:lstStyle/>
          <a:p>
            <a:r>
              <a:rPr lang="en-US" dirty="0"/>
              <a:t>Application of 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897F4-B46C-4180-852B-17B3C639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1" y="1394574"/>
            <a:ext cx="3714750" cy="2975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EED9F-056A-4DF6-9756-0ECF7A8F7D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36"/>
          <a:stretch/>
        </p:blipFill>
        <p:spPr>
          <a:xfrm>
            <a:off x="3977641" y="2372644"/>
            <a:ext cx="6728460" cy="3328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C92CF5-1288-4F2B-AA96-D3B5EB7DBE63}"/>
              </a:ext>
            </a:extLst>
          </p:cNvPr>
          <p:cNvSpPr txBox="1"/>
          <p:nvPr/>
        </p:nvSpPr>
        <p:spPr>
          <a:xfrm>
            <a:off x="5724526" y="2003312"/>
            <a:ext cx="340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Handwritten Math </a:t>
            </a:r>
            <a:r>
              <a:rPr lang="en-US" dirty="0" err="1"/>
              <a:t>Autograder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C6FDB-FE64-40EE-A0FE-8FE7E52E7683}"/>
              </a:ext>
            </a:extLst>
          </p:cNvPr>
          <p:cNvSpPr txBox="1"/>
          <p:nvPr/>
        </p:nvSpPr>
        <p:spPr>
          <a:xfrm>
            <a:off x="838200" y="4554736"/>
            <a:ext cx="340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Grapher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4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EA31-3AB2-41B4-98C7-E16C72F7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Tutorials/references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64592-34E4-4C97-8F96-86A026803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 OCR paper: </a:t>
            </a:r>
            <a:r>
              <a:rPr lang="en-US" dirty="0">
                <a:hlinkClick r:id="rId2"/>
              </a:rPr>
              <a:t>http://par.cse.nsysu.edu.tw/~algo/paper/paper16/B2_1.pdf</a:t>
            </a:r>
            <a:r>
              <a:rPr lang="en-US" dirty="0"/>
              <a:t> </a:t>
            </a:r>
          </a:p>
          <a:p>
            <a:r>
              <a:rPr lang="en-US" dirty="0"/>
              <a:t>EAST text detection: </a:t>
            </a:r>
            <a:r>
              <a:rPr lang="en-US" dirty="0">
                <a:hlinkClick r:id="rId3"/>
              </a:rPr>
              <a:t>https://www.pyimagesearch.com/2018/08/20/opencv-text-detection-east-text-detector/</a:t>
            </a:r>
            <a:r>
              <a:rPr lang="en-US" dirty="0"/>
              <a:t> </a:t>
            </a:r>
          </a:p>
          <a:p>
            <a:r>
              <a:rPr lang="en-US" dirty="0"/>
              <a:t>Skew correction: </a:t>
            </a:r>
            <a:r>
              <a:rPr lang="en-US" dirty="0">
                <a:hlinkClick r:id="rId4"/>
              </a:rPr>
              <a:t>https://www.pyimagesearch.com/2017/02/20/text-skew-correction-opencv-python/</a:t>
            </a:r>
            <a:r>
              <a:rPr lang="en-US" dirty="0"/>
              <a:t> </a:t>
            </a:r>
          </a:p>
          <a:p>
            <a:r>
              <a:rPr lang="en-US" dirty="0"/>
              <a:t>Tesseract Training for Math OCR: </a:t>
            </a:r>
            <a:r>
              <a:rPr lang="en-US" dirty="0">
                <a:hlinkClick r:id="rId5"/>
              </a:rPr>
              <a:t>https://blog.ayoungprogrammer.com/2013/01/equation-ocr-part-2-training-characters.html/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82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A4719-09A1-4567-8A4E-E835417A6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7" b="36191"/>
          <a:stretch/>
        </p:blipFill>
        <p:spPr>
          <a:xfrm>
            <a:off x="3009900" y="1173480"/>
            <a:ext cx="5372586" cy="40081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75DD94-BB95-4C19-B1EC-03790B5986F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503682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 what if……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34BD34-BC83-4F4A-A63E-B6E304E8CE59}"/>
              </a:ext>
            </a:extLst>
          </p:cNvPr>
          <p:cNvSpPr txBox="1">
            <a:spLocks/>
          </p:cNvSpPr>
          <p:nvPr/>
        </p:nvSpPr>
        <p:spPr>
          <a:xfrm>
            <a:off x="1447800" y="4892040"/>
            <a:ext cx="863346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 coded something to provide solutions to college-level math? :D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D7FD70A-E622-4AF2-B195-D2BCC1C5CB18}"/>
              </a:ext>
            </a:extLst>
          </p:cNvPr>
          <p:cNvSpPr txBox="1">
            <a:spLocks/>
          </p:cNvSpPr>
          <p:nvPr/>
        </p:nvSpPr>
        <p:spPr>
          <a:xfrm>
            <a:off x="1066800" y="6149657"/>
            <a:ext cx="8633460" cy="4108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 lied it’s not college level</a:t>
            </a:r>
          </a:p>
        </p:txBody>
      </p:sp>
    </p:spTree>
    <p:extLst>
      <p:ext uri="{BB962C8B-B14F-4D97-AF65-F5344CB8AC3E}">
        <p14:creationId xmlns:p14="http://schemas.microsoft.com/office/powerpoint/2010/main" val="238164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470E-4B83-48F3-8A0A-60DCF4380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6B8AD-91CC-4EE1-8463-BC1E1981F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10" y="1809486"/>
            <a:ext cx="10411380" cy="38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5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348D-F824-4837-ABBC-0ED737A6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used: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B2265-F4FA-4B59-B594-05E9D063E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21714" r="27101" b="18423"/>
          <a:stretch/>
        </p:blipFill>
        <p:spPr>
          <a:xfrm>
            <a:off x="106680" y="1546860"/>
            <a:ext cx="5486400" cy="20497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0ED92-48C7-4040-A667-8F09F98B2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571" y="3238501"/>
            <a:ext cx="5534024" cy="24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6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43E8-2B44-473B-AF3D-396732D8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BBA2E-4C07-4C77-92D3-77115C43F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405"/>
          <a:stretch/>
        </p:blipFill>
        <p:spPr>
          <a:xfrm>
            <a:off x="1633260" y="1857111"/>
            <a:ext cx="1519515" cy="38369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F825B3-0794-4DB0-96A1-14FA2E1FD231}"/>
              </a:ext>
            </a:extLst>
          </p:cNvPr>
          <p:cNvSpPr txBox="1">
            <a:spLocks/>
          </p:cNvSpPr>
          <p:nvPr/>
        </p:nvSpPr>
        <p:spPr>
          <a:xfrm>
            <a:off x="3960495" y="2427497"/>
            <a:ext cx="5867400" cy="755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Getting the math problem into a bite-sized chunk</a:t>
            </a:r>
          </a:p>
        </p:txBody>
      </p:sp>
    </p:spTree>
    <p:extLst>
      <p:ext uri="{BB962C8B-B14F-4D97-AF65-F5344CB8AC3E}">
        <p14:creationId xmlns:p14="http://schemas.microsoft.com/office/powerpoint/2010/main" val="346442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F202-FDCF-4620-9AF3-965D55E9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029" y="5386705"/>
            <a:ext cx="9315942" cy="854075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Helen’s webcam doing an atrocious job, colorized 2020</a:t>
            </a:r>
            <a:br>
              <a:rPr lang="en-US" sz="2400" dirty="0"/>
            </a:b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F3762-2870-402C-AC73-04B2D6366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69" y="952341"/>
            <a:ext cx="7725698" cy="434355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7F7BE2-D7E0-4AC0-BAB4-1048863FDAF9}"/>
              </a:ext>
            </a:extLst>
          </p:cNvPr>
          <p:cNvSpPr/>
          <p:nvPr/>
        </p:nvSpPr>
        <p:spPr>
          <a:xfrm>
            <a:off x="2932717" y="5871448"/>
            <a:ext cx="6762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(I think it would have more success with a phone camera because of lighting though)</a:t>
            </a:r>
          </a:p>
        </p:txBody>
      </p:sp>
    </p:spTree>
    <p:extLst>
      <p:ext uri="{BB962C8B-B14F-4D97-AF65-F5344CB8AC3E}">
        <p14:creationId xmlns:p14="http://schemas.microsoft.com/office/powerpoint/2010/main" val="99374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AD7E-FCB3-4163-B2C1-8E3D96835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220" y="5551697"/>
            <a:ext cx="5867400" cy="755015"/>
          </a:xfrm>
        </p:spPr>
        <p:txBody>
          <a:bodyPr>
            <a:normAutofit/>
          </a:bodyPr>
          <a:lstStyle/>
          <a:p>
            <a:r>
              <a:rPr lang="en-US" sz="2400" dirty="0"/>
              <a:t>EAST doing an equally atrocious job, colorized 2020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492D36-4D0E-409A-8535-730BA52AE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81" y="670560"/>
            <a:ext cx="2271419" cy="4881137"/>
          </a:xfrm>
        </p:spPr>
      </p:pic>
    </p:spTree>
    <p:extLst>
      <p:ext uri="{BB962C8B-B14F-4D97-AF65-F5344CB8AC3E}">
        <p14:creationId xmlns:p14="http://schemas.microsoft.com/office/powerpoint/2010/main" val="519599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2068</TotalTime>
  <Words>655</Words>
  <Application>Microsoft Office PowerPoint</Application>
  <PresentationFormat>Widescreen</PresentationFormat>
  <Paragraphs>96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but WHAT IS MER?????</vt:lpstr>
      <vt:lpstr>Application of MER</vt:lpstr>
      <vt:lpstr>PowerPoint Presentation</vt:lpstr>
      <vt:lpstr>OCR Process</vt:lpstr>
      <vt:lpstr>libraries used:</vt:lpstr>
      <vt:lpstr>Input</vt:lpstr>
      <vt:lpstr>Helen’s webcam doing an atrocious job, colorized 2020 </vt:lpstr>
      <vt:lpstr>EAST doing an equally atrocious job, colorized 2020</vt:lpstr>
      <vt:lpstr>Final input image: pre-cropped equation</vt:lpstr>
      <vt:lpstr>in retrospect</vt:lpstr>
      <vt:lpstr>Pre-Processing</vt:lpstr>
      <vt:lpstr>Image Pre-processing</vt:lpstr>
      <vt:lpstr>Character Extraction</vt:lpstr>
      <vt:lpstr>Character Extraction</vt:lpstr>
      <vt:lpstr>The result!</vt:lpstr>
      <vt:lpstr>…Most of the time</vt:lpstr>
      <vt:lpstr>OCR (Optical character recognition)</vt:lpstr>
      <vt:lpstr>Tesseract</vt:lpstr>
      <vt:lpstr>PowerPoint Presentation</vt:lpstr>
      <vt:lpstr>How to Train your Tesseract</vt:lpstr>
      <vt:lpstr>How to Train your Tesseract</vt:lpstr>
      <vt:lpstr>PowerPoint Presentation</vt:lpstr>
      <vt:lpstr>Equal signs are basically two dashes on top of each other</vt:lpstr>
      <vt:lpstr>PowerPoint Presentation</vt:lpstr>
      <vt:lpstr>Voilà!</vt:lpstr>
      <vt:lpstr>Where to go from here:</vt:lpstr>
      <vt:lpstr>What I learned from this project and the course:</vt:lpstr>
      <vt:lpstr>THANKUUUUUU</vt:lpstr>
      <vt:lpstr>Tutorials/references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</dc:creator>
  <cp:lastModifiedBy>me</cp:lastModifiedBy>
  <cp:revision>31</cp:revision>
  <dcterms:created xsi:type="dcterms:W3CDTF">2020-05-05T06:06:02Z</dcterms:created>
  <dcterms:modified xsi:type="dcterms:W3CDTF">2020-05-06T16:35:01Z</dcterms:modified>
</cp:coreProperties>
</file>